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708" r:id="rId2"/>
    <p:sldMasterId id="2147483720" r:id="rId3"/>
  </p:sldMasterIdLst>
  <p:notesMasterIdLst>
    <p:notesMasterId r:id="rId26"/>
  </p:notesMasterIdLst>
  <p:sldIdLst>
    <p:sldId id="256" r:id="rId4"/>
    <p:sldId id="280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286" r:id="rId21"/>
    <p:sldId id="302" r:id="rId22"/>
    <p:sldId id="303" r:id="rId23"/>
    <p:sldId id="304" r:id="rId24"/>
    <p:sldId id="305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92E9571-8662-477B-9A61-C0FBE45C5394}" type="datetimeFigureOut">
              <a:rPr lang="ar-SA" smtClean="0"/>
              <a:pPr/>
              <a:t>24/12/34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218FABF-B12C-401E-A43A-36CC3626234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B6B1A-472E-4352-9696-EF1C377C1B34}" type="slidenum">
              <a:rPr lang="ar-SA" smtClean="0">
                <a:solidFill>
                  <a:prstClr val="black"/>
                </a:solidFill>
              </a:rPr>
              <a:pPr/>
              <a:t>18</a:t>
            </a:fld>
            <a:endParaRPr lang="ar-S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24/12/34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24/12/34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24/12/34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24/12/34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24/12/34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24/12/34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24/12/34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24/12/34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24/12/34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24/12/34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EC72-6E8D-4D41-BB15-117257020C27}" type="datetimeFigureOut">
              <a:rPr lang="ar-SA" smtClean="0"/>
              <a:pPr/>
              <a:t>24/12/34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3EC72-6E8D-4D41-BB15-117257020C27}" type="datetimeFigureOut">
              <a:rPr lang="ar-SA" smtClean="0"/>
              <a:pPr/>
              <a:t>24/12/34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33145-E4F6-4B32-9FCF-E683724CB21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3EC72-6E8D-4D41-BB15-117257020C2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24/12/34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33145-E4F6-4B32-9FCF-E683724CB21F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51520" y="1988840"/>
            <a:ext cx="82809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/>
              <a:t>Microfacies lecture - 3</a:t>
            </a:r>
          </a:p>
          <a:p>
            <a:endParaRPr lang="ar-SA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2708920"/>
            <a:ext cx="82289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Lithology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Texture And Rock Colors</a:t>
            </a:r>
            <a:endParaRPr lang="ar-SA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476672"/>
            <a:ext cx="8568952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100" b="1" dirty="0" err="1" smtClean="0"/>
              <a:t>Lithology</a:t>
            </a:r>
            <a:r>
              <a:rPr lang="en-US" sz="3100" b="1" dirty="0" smtClean="0"/>
              <a:t>: Sedimentary Rocks Are Classified Into </a:t>
            </a:r>
            <a:r>
              <a:rPr lang="en-US" sz="3100" b="1" dirty="0" err="1" smtClean="0"/>
              <a:t>Silici</a:t>
            </a:r>
            <a:r>
              <a:rPr lang="en-US" sz="3100" b="1" dirty="0" smtClean="0"/>
              <a:t>- </a:t>
            </a:r>
          </a:p>
          <a:p>
            <a:pPr algn="l"/>
            <a:r>
              <a:rPr lang="en-US" sz="3100" b="1" dirty="0" err="1" smtClean="0"/>
              <a:t>Clastic</a:t>
            </a:r>
            <a:r>
              <a:rPr lang="en-US" sz="3100" b="1" dirty="0" smtClean="0"/>
              <a:t> Rocks (</a:t>
            </a:r>
            <a:r>
              <a:rPr lang="en-US" sz="3100" b="1" dirty="0" err="1" smtClean="0"/>
              <a:t>Claystone</a:t>
            </a:r>
            <a:r>
              <a:rPr lang="en-US" sz="3100" b="1" dirty="0" smtClean="0"/>
              <a:t>/Mudstone, Siltstone And Sand- </a:t>
            </a:r>
          </a:p>
          <a:p>
            <a:pPr algn="l"/>
            <a:r>
              <a:rPr lang="en-US" sz="3100" b="1" dirty="0" smtClean="0"/>
              <a:t>Stone), Conglomerates And Breccias, Carbonate Rocks </a:t>
            </a:r>
          </a:p>
          <a:p>
            <a:pPr algn="l"/>
            <a:r>
              <a:rPr lang="en-US" sz="3100" b="1" dirty="0" smtClean="0"/>
              <a:t>(Limestone, Dolomite), Mixed </a:t>
            </a:r>
            <a:r>
              <a:rPr lang="en-US" sz="3100" b="1" dirty="0" err="1" smtClean="0"/>
              <a:t>Siliciclastic</a:t>
            </a:r>
            <a:r>
              <a:rPr lang="en-US" sz="3100" b="1" dirty="0" smtClean="0"/>
              <a:t>-carbonates </a:t>
            </a:r>
          </a:p>
          <a:p>
            <a:pPr algn="l"/>
            <a:r>
              <a:rPr lang="en-US" sz="3100" b="1" dirty="0" smtClean="0"/>
              <a:t>(Marl, Argillaceous And Sandy </a:t>
            </a:r>
            <a:r>
              <a:rPr lang="en-US" sz="3100" b="1" dirty="0" err="1" smtClean="0"/>
              <a:t>Limestones</a:t>
            </a:r>
            <a:r>
              <a:rPr lang="en-US" sz="3100" b="1" dirty="0" smtClean="0"/>
              <a:t>), </a:t>
            </a:r>
            <a:r>
              <a:rPr lang="en-US" sz="3100" b="1" dirty="0" err="1" smtClean="0"/>
              <a:t>Evaporites</a:t>
            </a:r>
            <a:r>
              <a:rPr lang="en-US" sz="3100" b="1" dirty="0" smtClean="0"/>
              <a:t> </a:t>
            </a:r>
          </a:p>
          <a:p>
            <a:pPr algn="l"/>
            <a:r>
              <a:rPr lang="en-US" sz="3100" b="1" dirty="0" smtClean="0"/>
              <a:t>(Gypsum, Anhydrite, Salt), Siliceous Sedimentary Rocks </a:t>
            </a:r>
          </a:p>
          <a:p>
            <a:pPr algn="l"/>
            <a:r>
              <a:rPr lang="en-US" sz="3100" b="1" dirty="0" smtClean="0"/>
              <a:t>(</a:t>
            </a:r>
            <a:r>
              <a:rPr lang="en-US" sz="3100" b="1" dirty="0" err="1" smtClean="0"/>
              <a:t>Cherts</a:t>
            </a:r>
            <a:r>
              <a:rPr lang="en-US" sz="3100" b="1" dirty="0" smtClean="0"/>
              <a:t>), </a:t>
            </a:r>
            <a:r>
              <a:rPr lang="en-US" sz="3100" b="1" dirty="0" err="1" smtClean="0"/>
              <a:t>Phosphorites</a:t>
            </a:r>
            <a:r>
              <a:rPr lang="en-US" sz="3100" b="1" dirty="0" smtClean="0"/>
              <a:t> And Organic-rich Rocks. </a:t>
            </a:r>
            <a:endParaRPr lang="ar-SA" sz="31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764704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/>
              <a:t>Carbonate rocks make up 20 to 25 percent of all </a:t>
            </a:r>
          </a:p>
          <a:p>
            <a:pPr algn="l"/>
            <a:r>
              <a:rPr lang="en-US" sz="2800" b="1" dirty="0" smtClean="0"/>
              <a:t>sedimentary rocks in the geological record and are </a:t>
            </a:r>
            <a:r>
              <a:rPr lang="en-US" sz="2800" b="1" dirty="0" err="1" smtClean="0"/>
              <a:t>clas</a:t>
            </a:r>
            <a:r>
              <a:rPr lang="en-US" sz="2800" b="1" dirty="0" smtClean="0"/>
              <a:t>- </a:t>
            </a:r>
          </a:p>
          <a:p>
            <a:pPr algn="l"/>
            <a:r>
              <a:rPr lang="en-US" sz="2800" b="1" dirty="0" err="1" smtClean="0"/>
              <a:t>sified</a:t>
            </a:r>
            <a:r>
              <a:rPr lang="en-US" sz="2800" b="1" dirty="0" smtClean="0"/>
              <a:t> into </a:t>
            </a:r>
            <a:r>
              <a:rPr lang="en-US" sz="2800" b="1" dirty="0" err="1" smtClean="0"/>
              <a:t>limestones</a:t>
            </a:r>
            <a:r>
              <a:rPr lang="en-US" sz="2800" b="1" dirty="0" smtClean="0"/>
              <a:t> and dolomites (</a:t>
            </a:r>
            <a:r>
              <a:rPr lang="en-US" sz="2800" b="1" dirty="0" err="1" smtClean="0"/>
              <a:t>dolostones</a:t>
            </a:r>
            <a:r>
              <a:rPr lang="en-US" sz="2800" b="1" dirty="0" smtClean="0"/>
              <a:t>); see </a:t>
            </a:r>
          </a:p>
          <a:p>
            <a:pPr algn="l"/>
            <a:r>
              <a:rPr lang="en-US" sz="2800" b="1" dirty="0" smtClean="0"/>
              <a:t>Fig. 3.1. </a:t>
            </a:r>
            <a:r>
              <a:rPr lang="en-US" sz="2800" b="1" dirty="0" err="1" smtClean="0"/>
              <a:t>Limestones</a:t>
            </a:r>
            <a:r>
              <a:rPr lang="en-US" sz="2800" b="1" dirty="0" smtClean="0"/>
              <a:t> consist of more than 50% CaC03. </a:t>
            </a:r>
          </a:p>
          <a:p>
            <a:pPr algn="l"/>
            <a:r>
              <a:rPr lang="en-US" sz="2800" b="1" dirty="0" smtClean="0"/>
              <a:t>They comprise </a:t>
            </a:r>
            <a:r>
              <a:rPr lang="en-US" sz="2800" b="1" dirty="0" err="1" smtClean="0"/>
              <a:t>limestones</a:t>
            </a:r>
            <a:r>
              <a:rPr lang="en-US" sz="2800" b="1" dirty="0" smtClean="0"/>
              <a:t> and </a:t>
            </a:r>
            <a:r>
              <a:rPr lang="en-US" sz="2800" b="1" dirty="0" err="1" smtClean="0"/>
              <a:t>dolomitic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limestones</a:t>
            </a:r>
            <a:r>
              <a:rPr lang="en-US" sz="2800" b="1" dirty="0" smtClean="0"/>
              <a:t>. </a:t>
            </a:r>
          </a:p>
          <a:p>
            <a:pPr algn="l"/>
            <a:r>
              <a:rPr lang="en-US" sz="2800" b="1" dirty="0" smtClean="0"/>
              <a:t>Dolomites are composed of more than 50% </a:t>
            </a:r>
            <a:r>
              <a:rPr lang="en-US" sz="2800" b="1" dirty="0" err="1" smtClean="0"/>
              <a:t>CaMg</a:t>
            </a:r>
            <a:r>
              <a:rPr lang="en-US" sz="2800" b="1" dirty="0" smtClean="0"/>
              <a:t>(C03), </a:t>
            </a:r>
          </a:p>
          <a:p>
            <a:pPr algn="l"/>
            <a:r>
              <a:rPr lang="en-US" sz="2800" b="1" dirty="0" smtClean="0"/>
              <a:t>and are subdivided into </a:t>
            </a:r>
            <a:r>
              <a:rPr lang="en-US" sz="2800" b="1" dirty="0" err="1" smtClean="0"/>
              <a:t>calcitic</a:t>
            </a:r>
            <a:r>
              <a:rPr lang="en-US" sz="2800" b="1" dirty="0" smtClean="0"/>
              <a:t> dolomites (50-90%  do- </a:t>
            </a:r>
          </a:p>
          <a:p>
            <a:pPr algn="l"/>
            <a:r>
              <a:rPr lang="en-US" sz="2800" b="1" dirty="0" err="1" smtClean="0"/>
              <a:t>lomite</a:t>
            </a:r>
            <a:r>
              <a:rPr lang="en-US" sz="2800" b="1" dirty="0" smtClean="0"/>
              <a:t>) and dolomites.</a:t>
            </a:r>
            <a:endParaRPr lang="ar-SA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620688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b="1" dirty="0" smtClean="0"/>
              <a:t>Although detailed differentia- </a:t>
            </a:r>
          </a:p>
          <a:p>
            <a:pPr algn="l"/>
            <a:r>
              <a:rPr lang="en-US" sz="4000" b="1" dirty="0" err="1" smtClean="0"/>
              <a:t>tion</a:t>
            </a:r>
            <a:r>
              <a:rPr lang="en-US" sz="4000" b="1" dirty="0" smtClean="0"/>
              <a:t> of carbonate rocks is best performed in the </a:t>
            </a:r>
            <a:r>
              <a:rPr lang="en-US" sz="4000" b="1" dirty="0" err="1" smtClean="0"/>
              <a:t>labora</a:t>
            </a:r>
            <a:r>
              <a:rPr lang="en-US" sz="4000" b="1" dirty="0" smtClean="0"/>
              <a:t>- </a:t>
            </a:r>
          </a:p>
          <a:p>
            <a:pPr algn="l"/>
            <a:r>
              <a:rPr lang="en-US" sz="4000" b="1" dirty="0" err="1" smtClean="0"/>
              <a:t>tory</a:t>
            </a:r>
            <a:r>
              <a:rPr lang="en-US" sz="4000" b="1" dirty="0" smtClean="0"/>
              <a:t>, field distinctions can also be made, using dilute </a:t>
            </a:r>
          </a:p>
          <a:p>
            <a:pPr algn="l"/>
            <a:r>
              <a:rPr lang="en-US" sz="4000" b="1" dirty="0" smtClean="0"/>
              <a:t>10% hydrochloric acid (limestone will fizz strongly, </a:t>
            </a:r>
          </a:p>
          <a:p>
            <a:pPr algn="l"/>
            <a:r>
              <a:rPr lang="en-US" sz="4000" b="1" dirty="0" smtClean="0"/>
              <a:t>dolomite will show little or no reaction).</a:t>
            </a:r>
            <a:endParaRPr lang="ar-SA" sz="4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8863"/>
            <a:ext cx="8352928" cy="632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971600" y="980728"/>
            <a:ext cx="7344816" cy="26468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600" dirty="0" smtClean="0"/>
              <a:t>COLOR </a:t>
            </a:r>
            <a:endParaRPr lang="ar-SA" sz="16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1556792"/>
            <a:ext cx="8640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b="1" dirty="0" smtClean="0"/>
              <a:t>Bedding and Stratification, </a:t>
            </a:r>
            <a:r>
              <a:rPr lang="en-US" sz="4000" b="1" dirty="0" err="1" smtClean="0"/>
              <a:t>Sedimen</a:t>
            </a:r>
            <a:r>
              <a:rPr lang="en-US" sz="4000" b="1" dirty="0" smtClean="0"/>
              <a:t>- </a:t>
            </a:r>
          </a:p>
          <a:p>
            <a:pPr algn="l"/>
            <a:r>
              <a:rPr lang="en-US" sz="4000" b="1" dirty="0" err="1" smtClean="0"/>
              <a:t>tary</a:t>
            </a:r>
            <a:r>
              <a:rPr lang="en-US" sz="4000" b="1" dirty="0" smtClean="0"/>
              <a:t> Structures and </a:t>
            </a:r>
            <a:r>
              <a:rPr lang="en-US" sz="4000" b="1" dirty="0" err="1" smtClean="0"/>
              <a:t>Diagenetic</a:t>
            </a:r>
            <a:r>
              <a:rPr lang="en-US" sz="4000" b="1" dirty="0" smtClean="0"/>
              <a:t> Features</a:t>
            </a:r>
            <a:endParaRPr lang="ar-SA" sz="4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1028343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Many of the structures described in this subchapter can </a:t>
            </a:r>
          </a:p>
          <a:p>
            <a:pPr algn="ctr"/>
            <a:r>
              <a:rPr lang="en-US" sz="2800" b="1" dirty="0" smtClean="0"/>
              <a:t>also be recognized at a </a:t>
            </a:r>
            <a:r>
              <a:rPr lang="en-US" sz="2800" b="1" dirty="0" err="1" smtClean="0"/>
              <a:t>microfacies</a:t>
            </a:r>
            <a:r>
              <a:rPr lang="en-US" sz="2800" b="1" dirty="0" smtClean="0"/>
              <a:t> scale, particularly </a:t>
            </a:r>
          </a:p>
          <a:p>
            <a:pPr algn="ctr"/>
            <a:r>
              <a:rPr lang="en-US" sz="2800" b="1" dirty="0" smtClean="0"/>
              <a:t>sedimentary fabrics and </a:t>
            </a:r>
            <a:r>
              <a:rPr lang="en-US" sz="2800" b="1" dirty="0" err="1" smtClean="0"/>
              <a:t>diagenetic</a:t>
            </a:r>
            <a:r>
              <a:rPr lang="en-US" sz="2800" b="1" dirty="0" smtClean="0"/>
              <a:t> textures (Fig. 3.4). </a:t>
            </a:r>
          </a:p>
          <a:p>
            <a:pPr algn="ctr"/>
            <a:r>
              <a:rPr lang="en-US" sz="2800" b="1" dirty="0" smtClean="0"/>
              <a:t>Bedding and </a:t>
            </a:r>
            <a:r>
              <a:rPr lang="en-US" sz="2800" b="1" dirty="0" err="1" smtClean="0"/>
              <a:t>stratzfication</a:t>
            </a:r>
            <a:r>
              <a:rPr lang="en-US" sz="2800" b="1" dirty="0" smtClean="0"/>
              <a:t>: Carbonate rocks are </a:t>
            </a:r>
            <a:r>
              <a:rPr lang="en-US" sz="2800" b="1" dirty="0" err="1" smtClean="0"/>
              <a:t>strati</a:t>
            </a:r>
            <a:r>
              <a:rPr lang="en-US" sz="2800" b="1" dirty="0" smtClean="0"/>
              <a:t>- </a:t>
            </a:r>
          </a:p>
          <a:p>
            <a:pPr algn="ctr"/>
            <a:r>
              <a:rPr lang="en-US" sz="2800" b="1" dirty="0" err="1" smtClean="0"/>
              <a:t>fied</a:t>
            </a:r>
            <a:r>
              <a:rPr lang="en-US" sz="2800" b="1" dirty="0" smtClean="0"/>
              <a:t> or non-stratified. Non-</a:t>
            </a:r>
            <a:r>
              <a:rPr lang="en-US" sz="2800" b="1" dirty="0" err="1" smtClean="0"/>
              <a:t>strat@cation</a:t>
            </a:r>
            <a:r>
              <a:rPr lang="en-US" sz="2800" b="1" dirty="0" smtClean="0"/>
              <a:t> is a result of </a:t>
            </a:r>
          </a:p>
          <a:p>
            <a:pPr algn="ctr"/>
            <a:r>
              <a:rPr lang="en-US" sz="2800" b="1" dirty="0" smtClean="0"/>
              <a:t>(a) primary lack of bedding (e.g. in reefs), (b) bed-de- </a:t>
            </a:r>
          </a:p>
          <a:p>
            <a:pPr algn="ctr"/>
            <a:r>
              <a:rPr lang="en-US" sz="2800" b="1" dirty="0" err="1" smtClean="0"/>
              <a:t>structing</a:t>
            </a:r>
            <a:r>
              <a:rPr lang="en-US" sz="2800" b="1" dirty="0" smtClean="0"/>
              <a:t> processes (e.g. intensive burrowing), or </a:t>
            </a:r>
          </a:p>
          <a:p>
            <a:pPr algn="ctr"/>
            <a:r>
              <a:rPr lang="en-US" sz="2800" b="1" dirty="0" smtClean="0"/>
              <a:t>(c) </a:t>
            </a:r>
            <a:r>
              <a:rPr lang="en-US" sz="2800" b="1" dirty="0" err="1" smtClean="0"/>
              <a:t>diagenetic</a:t>
            </a:r>
            <a:r>
              <a:rPr lang="en-US" sz="2800" b="1" dirty="0" smtClean="0"/>
              <a:t> processes (e.g. </a:t>
            </a:r>
            <a:r>
              <a:rPr lang="en-US" sz="2800" b="1" dirty="0" err="1" smtClean="0"/>
              <a:t>dolomitization</a:t>
            </a:r>
            <a:r>
              <a:rPr lang="en-US" sz="2800" b="1" dirty="0" smtClean="0"/>
              <a:t> or strong </a:t>
            </a:r>
          </a:p>
          <a:p>
            <a:pPr algn="ctr"/>
            <a:r>
              <a:rPr lang="en-US" sz="2800" b="1" dirty="0" err="1" smtClean="0"/>
              <a:t>recrystallization</a:t>
            </a:r>
            <a:r>
              <a:rPr lang="en-US" sz="2800" b="1" dirty="0" smtClean="0"/>
              <a:t> of </a:t>
            </a:r>
            <a:r>
              <a:rPr lang="en-US" sz="2800" b="1" dirty="0" err="1" smtClean="0"/>
              <a:t>limestones</a:t>
            </a:r>
            <a:r>
              <a:rPr lang="en-US" sz="2800" b="1" dirty="0" smtClean="0"/>
              <a:t>).</a:t>
            </a:r>
            <a:endParaRPr lang="ar-SA" sz="28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323528" y="332656"/>
            <a:ext cx="8424936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 smtClean="0">
                <a:solidFill>
                  <a:prstClr val="black"/>
                </a:solidFill>
              </a:rPr>
              <a:t>Headline Of Microfacies Course</a:t>
            </a:r>
          </a:p>
          <a:p>
            <a:pPr algn="ctr"/>
            <a:endParaRPr lang="en-US" sz="2400" b="1" dirty="0" smtClean="0">
              <a:solidFill>
                <a:prstClr val="black"/>
              </a:solidFill>
            </a:endParaRPr>
          </a:p>
          <a:p>
            <a:pPr algn="l"/>
            <a:r>
              <a:rPr lang="en-US" sz="2800" b="1" dirty="0" smtClean="0">
                <a:solidFill>
                  <a:prstClr val="black"/>
                </a:solidFill>
              </a:rPr>
              <a:t>1- preface</a:t>
            </a:r>
          </a:p>
          <a:p>
            <a:pPr algn="l"/>
            <a:r>
              <a:rPr lang="en-US" sz="2800" b="1" dirty="0" smtClean="0">
                <a:solidFill>
                  <a:prstClr val="black"/>
                </a:solidFill>
              </a:rPr>
              <a:t>2- </a:t>
            </a:r>
          </a:p>
          <a:p>
            <a:pPr algn="l"/>
            <a:r>
              <a:rPr lang="en-US" sz="2800" b="1" dirty="0" smtClean="0">
                <a:solidFill>
                  <a:prstClr val="black"/>
                </a:solidFill>
              </a:rPr>
              <a:t> </a:t>
            </a:r>
          </a:p>
          <a:p>
            <a:pPr algn="ctr"/>
            <a:endParaRPr lang="en-US" sz="2400" b="1" dirty="0" smtClean="0">
              <a:solidFill>
                <a:prstClr val="black"/>
              </a:solidFill>
            </a:endParaRPr>
          </a:p>
          <a:p>
            <a:pPr algn="ctr"/>
            <a:endParaRPr lang="en-US" sz="2400" b="1" dirty="0" smtClean="0">
              <a:solidFill>
                <a:prstClr val="black"/>
              </a:solidFill>
            </a:endParaRPr>
          </a:p>
          <a:p>
            <a:pPr algn="ctr"/>
            <a:endParaRPr lang="en-US" sz="2400" b="1" dirty="0" smtClean="0">
              <a:solidFill>
                <a:prstClr val="black"/>
              </a:solidFill>
            </a:endParaRPr>
          </a:p>
          <a:p>
            <a:pPr algn="ctr"/>
            <a:endParaRPr lang="en-US" sz="2400" b="1" dirty="0" smtClean="0">
              <a:solidFill>
                <a:prstClr val="black"/>
              </a:solidFill>
            </a:endParaRPr>
          </a:p>
          <a:p>
            <a:pPr algn="ctr"/>
            <a:endParaRPr lang="en-US" sz="2400" b="1" dirty="0" smtClean="0">
              <a:solidFill>
                <a:prstClr val="black"/>
              </a:solidFill>
            </a:endParaRPr>
          </a:p>
          <a:p>
            <a:pPr algn="ctr"/>
            <a:endParaRPr lang="en-US" sz="2400" b="1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9512" y="2060848"/>
            <a:ext cx="8784976" cy="221599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l"/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sz="13800" b="1" dirty="0" smtClean="0">
                <a:solidFill>
                  <a:srgbClr val="FFFF00"/>
                </a:solidFill>
              </a:rPr>
              <a:t>Questions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ar-SA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1700809"/>
            <a:ext cx="8094675" cy="310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251520" y="476672"/>
            <a:ext cx="85689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79512" y="260648"/>
            <a:ext cx="8784976" cy="4154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l"/>
            <a:endParaRPr lang="ar-SA" sz="21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260648"/>
            <a:ext cx="864096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l"/>
            <a:endParaRPr lang="ar-SA" sz="2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9512" y="404664"/>
            <a:ext cx="8712968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 smtClean="0"/>
              <a:t>Field Work and Sampling . . . . . . . . . . . . . . . . . . . . . . . . . . . . . . . . . . . . . . .</a:t>
            </a:r>
          </a:p>
          <a:p>
            <a:pPr algn="l"/>
            <a:r>
              <a:rPr lang="en-US" dirty="0" smtClean="0"/>
              <a:t>Field Observations . . . . . . . . . . . . . . . . . . . . . . . . . . . . . . . . . . . . . . . . . . . .</a:t>
            </a:r>
          </a:p>
          <a:p>
            <a:pPr algn="l"/>
            <a:r>
              <a:rPr lang="en-US" dirty="0" err="1" smtClean="0"/>
              <a:t>Lithology</a:t>
            </a:r>
            <a:r>
              <a:rPr lang="en-US" dirty="0" smtClean="0"/>
              <a:t>. Texture and Rock Colors . . . . . . . . . . . . . . . . . . . . . . . . . . . . . .</a:t>
            </a:r>
          </a:p>
          <a:p>
            <a:pPr algn="l"/>
            <a:r>
              <a:rPr lang="en-US" dirty="0" smtClean="0"/>
              <a:t>Bedding and Stratification. Sedimentary Structures and</a:t>
            </a:r>
          </a:p>
          <a:p>
            <a:pPr algn="l"/>
            <a:r>
              <a:rPr lang="en-US" dirty="0" err="1" smtClean="0"/>
              <a:t>DiageneticFeatures</a:t>
            </a:r>
            <a:r>
              <a:rPr lang="en-US" dirty="0" smtClean="0"/>
              <a:t> ...........................................</a:t>
            </a:r>
          </a:p>
          <a:p>
            <a:pPr algn="l"/>
            <a:r>
              <a:rPr lang="en-US" dirty="0" smtClean="0"/>
              <a:t>Fossils and Biogenic Structures . . . . . . . . . . . . . . . . . . . . . . . . . . . . . . . . . .</a:t>
            </a:r>
          </a:p>
          <a:p>
            <a:pPr algn="l"/>
            <a:r>
              <a:rPr lang="en-US" dirty="0" smtClean="0"/>
              <a:t>Field Logs and Compositional Logs . . . . . . . . . . . . . . . . . . . . . . . . . . . . . .</a:t>
            </a:r>
          </a:p>
          <a:p>
            <a:pPr algn="l"/>
            <a:r>
              <a:rPr lang="en-US" dirty="0" smtClean="0"/>
              <a:t>Sampling . . . . . . . . . . . . . . . . . . . . . . . . . . . . . . . . . . . . . . . . . . . . . . . . . . . .</a:t>
            </a:r>
          </a:p>
          <a:p>
            <a:pPr algn="l"/>
            <a:r>
              <a:rPr lang="en-US" dirty="0" smtClean="0"/>
              <a:t>Search Sampling and Statistical Sampling . . . . . . . . . . . . . . . . . . . . . . . . . .</a:t>
            </a:r>
          </a:p>
          <a:p>
            <a:pPr algn="l"/>
            <a:r>
              <a:rPr lang="en-US" dirty="0" smtClean="0"/>
              <a:t>How Many Samples? ..........................................</a:t>
            </a:r>
          </a:p>
          <a:p>
            <a:pPr algn="l"/>
            <a:r>
              <a:rPr lang="en-US" dirty="0" smtClean="0"/>
              <a:t>Practical Advice for Microfacies Sampling .........................</a:t>
            </a:r>
          </a:p>
          <a:p>
            <a:pPr algn="l"/>
            <a:r>
              <a:rPr lang="en-US" dirty="0" smtClean="0"/>
              <a:t>Laboratory Work: Techniques . . . . . . . . . . . . . . . . . . . . . . . . . . . . . . . . . . .</a:t>
            </a:r>
          </a:p>
          <a:p>
            <a:pPr algn="l"/>
            <a:r>
              <a:rPr lang="en-US" dirty="0" smtClean="0"/>
              <a:t>Slices. Peels and Thin Sections . . . . . . . . . . . . . . . . . . . . . . . . . . . . . . . . . .</a:t>
            </a:r>
          </a:p>
          <a:p>
            <a:pPr algn="l"/>
            <a:r>
              <a:rPr lang="en-US" dirty="0" smtClean="0"/>
              <a:t>Casts. Etching and Staining . . . . . . . . . . . . . . . . . . . . . . . . . . . . . . . . . . . . .</a:t>
            </a:r>
          </a:p>
          <a:p>
            <a:pPr algn="l"/>
            <a:r>
              <a:rPr lang="en-US" dirty="0" smtClean="0"/>
              <a:t>Microscopy . . . . . . . . . . . . . . . . . . . . . . . . . . . . . . . . . . . . . . . . . . . . . . . . . .</a:t>
            </a:r>
          </a:p>
          <a:p>
            <a:pPr algn="l"/>
            <a:r>
              <a:rPr lang="en-US" dirty="0" err="1" smtClean="0"/>
              <a:t>Petrographic</a:t>
            </a:r>
            <a:r>
              <a:rPr lang="en-US" dirty="0" smtClean="0"/>
              <a:t> Microscopy .......................................</a:t>
            </a:r>
          </a:p>
          <a:p>
            <a:pPr algn="l"/>
            <a:r>
              <a:rPr lang="en-US" dirty="0" err="1" smtClean="0"/>
              <a:t>StereoscanMicroscopy</a:t>
            </a:r>
            <a:r>
              <a:rPr lang="en-US" dirty="0" smtClean="0"/>
              <a:t> ........................................</a:t>
            </a:r>
          </a:p>
          <a:p>
            <a:pPr algn="l"/>
            <a:r>
              <a:rPr lang="en-US" dirty="0" smtClean="0"/>
              <a:t>Fluorescence. </a:t>
            </a:r>
            <a:r>
              <a:rPr lang="en-US" dirty="0" err="1" smtClean="0"/>
              <a:t>Cathodoluminescence</a:t>
            </a:r>
            <a:r>
              <a:rPr lang="en-US" dirty="0" smtClean="0"/>
              <a:t> and Fluid Inclusion Microscopy ....</a:t>
            </a:r>
          </a:p>
          <a:p>
            <a:pPr algn="l"/>
            <a:r>
              <a:rPr lang="en-US" dirty="0" smtClean="0"/>
              <a:t>Mineralogy and Geochemistry ...................................</a:t>
            </a:r>
          </a:p>
          <a:p>
            <a:pPr algn="l"/>
            <a:r>
              <a:rPr lang="en-US" dirty="0" smtClean="0"/>
              <a:t>Trace Elements and Stable Isotope Analysis ........................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11560" y="1268760"/>
            <a:ext cx="8064896" cy="2215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3800" dirty="0" smtClean="0"/>
              <a:t>Methods</a:t>
            </a:r>
            <a:endParaRPr lang="ar-SA" sz="13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548680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/>
              <a:t>This chapter summarizes field work studies, sampling </a:t>
            </a:r>
          </a:p>
          <a:p>
            <a:pPr algn="l"/>
            <a:r>
              <a:rPr lang="en-US" sz="2800" b="1" dirty="0" smtClean="0"/>
              <a:t>strategies and </a:t>
            </a:r>
            <a:r>
              <a:rPr lang="en-US" sz="2800" b="1" dirty="0" err="1" smtClean="0"/>
              <a:t>laboratoy</a:t>
            </a:r>
            <a:r>
              <a:rPr lang="en-US" sz="2800" b="1" dirty="0" smtClean="0"/>
              <a:t> methods relevant to </a:t>
            </a:r>
            <a:r>
              <a:rPr lang="en-US" sz="2800" b="1" dirty="0" err="1" smtClean="0"/>
              <a:t>microfa</a:t>
            </a:r>
            <a:r>
              <a:rPr lang="en-US" sz="2800" b="1" dirty="0" smtClean="0"/>
              <a:t>- </a:t>
            </a:r>
          </a:p>
          <a:p>
            <a:pPr algn="l"/>
            <a:r>
              <a:rPr lang="en-US" sz="2800" b="1" dirty="0" err="1" smtClean="0"/>
              <a:t>cies</a:t>
            </a:r>
            <a:r>
              <a:rPr lang="en-US" sz="2800" b="1" dirty="0" smtClean="0"/>
              <a:t> analysis. A precise field record of geological and </a:t>
            </a:r>
          </a:p>
          <a:p>
            <a:pPr algn="l"/>
            <a:r>
              <a:rPr lang="en-US" sz="2800" b="1" dirty="0" smtClean="0"/>
              <a:t>paleontological data as well as sampling strategies that </a:t>
            </a:r>
          </a:p>
          <a:p>
            <a:pPr algn="l"/>
            <a:r>
              <a:rPr lang="en-US" sz="2800" b="1" dirty="0" smtClean="0"/>
              <a:t>consider the vertical and lateral variations in these data </a:t>
            </a:r>
          </a:p>
          <a:p>
            <a:pPr algn="l"/>
            <a:r>
              <a:rPr lang="en-US" sz="2800" b="1" dirty="0" smtClean="0"/>
              <a:t>are vital for the success of </a:t>
            </a:r>
            <a:r>
              <a:rPr lang="en-US" sz="2800" b="1" dirty="0" err="1" smtClean="0"/>
              <a:t>microfacies</a:t>
            </a:r>
            <a:r>
              <a:rPr lang="en-US" sz="2800" b="1" dirty="0" smtClean="0"/>
              <a:t> studies. </a:t>
            </a:r>
            <a:r>
              <a:rPr lang="en-US" sz="2800" b="1" dirty="0" err="1" smtClean="0"/>
              <a:t>Labo</a:t>
            </a:r>
            <a:r>
              <a:rPr lang="en-US" sz="2800" b="1" dirty="0" smtClean="0"/>
              <a:t>- </a:t>
            </a:r>
          </a:p>
          <a:p>
            <a:pPr algn="l"/>
            <a:r>
              <a:rPr lang="en-US" sz="2800" b="1" dirty="0" err="1" smtClean="0"/>
              <a:t>ratory</a:t>
            </a:r>
            <a:r>
              <a:rPr lang="en-US" sz="2800" b="1" dirty="0" smtClean="0"/>
              <a:t> methods study microscopic features and miner- </a:t>
            </a:r>
          </a:p>
          <a:p>
            <a:pPr algn="l"/>
            <a:r>
              <a:rPr lang="en-US" sz="2800" b="1" dirty="0" err="1" smtClean="0"/>
              <a:t>alogical</a:t>
            </a:r>
            <a:r>
              <a:rPr lang="en-US" sz="2800" b="1" dirty="0" smtClean="0"/>
              <a:t> and geochemical data. </a:t>
            </a:r>
            <a:endParaRPr lang="ar-SA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2492896"/>
            <a:ext cx="81119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/>
              <a:t>Field Work and Sampling</a:t>
            </a:r>
            <a:endParaRPr lang="ar-SA" sz="6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908720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smtClean="0"/>
              <a:t>Many Criteria That Are Important In Facies </a:t>
            </a:r>
            <a:r>
              <a:rPr lang="en-US" sz="2800" dirty="0" err="1" smtClean="0"/>
              <a:t>Interpreta</a:t>
            </a:r>
            <a:r>
              <a:rPr lang="en-US" sz="2800" dirty="0" smtClean="0"/>
              <a:t>- </a:t>
            </a:r>
          </a:p>
          <a:p>
            <a:pPr algn="l"/>
            <a:r>
              <a:rPr lang="en-US" sz="2800" dirty="0" err="1" smtClean="0"/>
              <a:t>Tion</a:t>
            </a:r>
            <a:r>
              <a:rPr lang="en-US" sz="2800" dirty="0" smtClean="0"/>
              <a:t> Can Not Be Recognized Sufficiently In Small-scale </a:t>
            </a:r>
          </a:p>
          <a:p>
            <a:pPr algn="l"/>
            <a:r>
              <a:rPr lang="en-US" sz="2800" dirty="0" smtClean="0"/>
              <a:t>Microfacies. </a:t>
            </a:r>
            <a:r>
              <a:rPr lang="en-US" sz="2800" dirty="0" err="1" smtClean="0"/>
              <a:t>Paleoenvironmental</a:t>
            </a:r>
            <a:r>
              <a:rPr lang="en-US" sz="2800" dirty="0" smtClean="0"/>
              <a:t> Interpretations De- </a:t>
            </a:r>
          </a:p>
          <a:p>
            <a:pPr algn="l"/>
            <a:r>
              <a:rPr lang="en-US" sz="2800" dirty="0" smtClean="0"/>
              <a:t>Rived From Microfacies Should Be Controlled By Litho- </a:t>
            </a:r>
          </a:p>
          <a:p>
            <a:pPr algn="l"/>
            <a:r>
              <a:rPr lang="en-US" sz="2800" dirty="0" smtClean="0"/>
              <a:t>Logical Criteria And Sedimentary Structures Evaluated </a:t>
            </a:r>
          </a:p>
          <a:p>
            <a:pPr algn="l"/>
            <a:r>
              <a:rPr lang="en-US" sz="2800" dirty="0" smtClean="0"/>
              <a:t>By The High Information Potential Provided By Fossils </a:t>
            </a:r>
          </a:p>
          <a:p>
            <a:pPr algn="l"/>
            <a:r>
              <a:rPr lang="en-US" sz="2800" dirty="0" smtClean="0"/>
              <a:t>And Biogenic Structures. </a:t>
            </a:r>
          </a:p>
          <a:p>
            <a:pPr algn="l"/>
            <a:r>
              <a:rPr lang="en-US" sz="2800" dirty="0" smtClean="0"/>
              <a:t>Microfacies Sampling Requires An Understanding Of </a:t>
            </a:r>
          </a:p>
          <a:p>
            <a:pPr algn="l"/>
            <a:r>
              <a:rPr lang="en-US" sz="2800" dirty="0" smtClean="0"/>
              <a:t>The Meaning Of Bedding And The Depositional </a:t>
            </a:r>
            <a:r>
              <a:rPr lang="en-US" sz="2800" dirty="0" err="1" smtClean="0"/>
              <a:t>Charac</a:t>
            </a:r>
            <a:r>
              <a:rPr lang="en-US" sz="2800" dirty="0" smtClean="0"/>
              <a:t>- </a:t>
            </a:r>
          </a:p>
          <a:p>
            <a:pPr algn="l"/>
            <a:r>
              <a:rPr lang="en-US" sz="2800" dirty="0" err="1" smtClean="0"/>
              <a:t>Ters</a:t>
            </a:r>
            <a:r>
              <a:rPr lang="en-US" sz="2800" dirty="0" smtClean="0"/>
              <a:t> Reflected By Sedimentary Structures.</a:t>
            </a:r>
            <a:endParaRPr lang="ar-SA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2492896"/>
            <a:ext cx="808144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Observations</a:t>
            </a:r>
            <a:endParaRPr lang="ar-SA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476672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spc="-150" dirty="0" smtClean="0"/>
              <a:t>Field Work Forms The Basis For Studying Sedimentary </a:t>
            </a:r>
          </a:p>
          <a:p>
            <a:pPr algn="l"/>
            <a:r>
              <a:rPr lang="en-US" sz="4000" spc="-150" dirty="0" smtClean="0"/>
              <a:t>Deposits. Criteria That Can Be Studied In Outcrops And </a:t>
            </a:r>
          </a:p>
          <a:p>
            <a:pPr algn="l"/>
            <a:r>
              <a:rPr lang="en-US" sz="4000" spc="-150" dirty="0" smtClean="0"/>
              <a:t>Cores In  Facies Analyses Are: </a:t>
            </a:r>
            <a:r>
              <a:rPr lang="en-US" sz="4000" spc="-150" dirty="0" err="1" smtClean="0"/>
              <a:t>Lithology</a:t>
            </a:r>
            <a:r>
              <a:rPr lang="en-US" sz="4000" spc="-150" dirty="0" smtClean="0"/>
              <a:t>, Texture, Rock </a:t>
            </a:r>
          </a:p>
          <a:p>
            <a:pPr algn="l"/>
            <a:r>
              <a:rPr lang="en-US" sz="4000" spc="-150" dirty="0" smtClean="0"/>
              <a:t>Color, Bedding, Sedimentary Structures And </a:t>
            </a:r>
            <a:r>
              <a:rPr lang="en-US" sz="4000" spc="-150" dirty="0" err="1" smtClean="0"/>
              <a:t>Diagenetic</a:t>
            </a:r>
            <a:r>
              <a:rPr lang="en-US" sz="4000" spc="-150" dirty="0" smtClean="0"/>
              <a:t> </a:t>
            </a:r>
          </a:p>
          <a:p>
            <a:pPr algn="l"/>
            <a:r>
              <a:rPr lang="en-US" sz="4000" spc="-150" dirty="0" smtClean="0"/>
              <a:t>Features, And Fossils And Biogenic Structures. </a:t>
            </a:r>
            <a:endParaRPr lang="ar-SA" sz="4000" spc="-15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692696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700" b="1" dirty="0" smtClean="0"/>
              <a:t>A Highly Recommended Description Of Field Meth- </a:t>
            </a:r>
          </a:p>
          <a:p>
            <a:pPr algn="l"/>
            <a:r>
              <a:rPr lang="en-US" sz="2700" b="1" dirty="0" err="1" smtClean="0"/>
              <a:t>Ods</a:t>
            </a:r>
            <a:r>
              <a:rPr lang="en-US" sz="2700" b="1" dirty="0" smtClean="0"/>
              <a:t> Is Given By Tucker (1982). The Methods Used In </a:t>
            </a:r>
          </a:p>
          <a:p>
            <a:pPr algn="l"/>
            <a:r>
              <a:rPr lang="en-US" sz="2700" b="1" dirty="0" smtClean="0"/>
              <a:t>The Study Of Litho- And </a:t>
            </a:r>
            <a:r>
              <a:rPr lang="en-US" sz="2700" b="1" dirty="0" err="1" smtClean="0"/>
              <a:t>Biofacies</a:t>
            </a:r>
            <a:r>
              <a:rPr lang="en-US" sz="2700" b="1" dirty="0" smtClean="0"/>
              <a:t> Of Sedimentary Rocks </a:t>
            </a:r>
          </a:p>
          <a:p>
            <a:pPr algn="l"/>
            <a:r>
              <a:rPr lang="en-US" sz="2700" b="1" dirty="0" smtClean="0"/>
              <a:t>Are The Subject Of Several Textbooks (</a:t>
            </a:r>
            <a:r>
              <a:rPr lang="en-US" sz="2700" b="1" dirty="0" err="1" smtClean="0"/>
              <a:t>Leeder</a:t>
            </a:r>
            <a:r>
              <a:rPr lang="en-US" sz="2700" b="1" dirty="0" smtClean="0"/>
              <a:t> 1982; Lewis </a:t>
            </a:r>
          </a:p>
          <a:p>
            <a:pPr algn="l"/>
            <a:r>
              <a:rPr lang="en-US" sz="2700" b="1" dirty="0" smtClean="0"/>
              <a:t>1984; </a:t>
            </a:r>
            <a:r>
              <a:rPr lang="en-US" sz="2700" b="1" dirty="0" err="1" smtClean="0"/>
              <a:t>Pettijohn</a:t>
            </a:r>
            <a:r>
              <a:rPr lang="en-US" sz="2700" b="1" dirty="0" smtClean="0"/>
              <a:t> Et Al. 1987; </a:t>
            </a:r>
            <a:r>
              <a:rPr lang="en-US" sz="2700" b="1" dirty="0" err="1" smtClean="0"/>
              <a:t>Miall</a:t>
            </a:r>
            <a:r>
              <a:rPr lang="en-US" sz="2700" b="1" dirty="0" smtClean="0"/>
              <a:t> 1990; </a:t>
            </a:r>
            <a:r>
              <a:rPr lang="en-US" sz="2700" b="1" dirty="0" err="1" smtClean="0"/>
              <a:t>Chamley</a:t>
            </a:r>
            <a:r>
              <a:rPr lang="en-US" sz="2700" b="1" dirty="0" smtClean="0"/>
              <a:t> 1990; </a:t>
            </a:r>
          </a:p>
          <a:p>
            <a:pPr algn="l"/>
            <a:r>
              <a:rPr lang="en-US" sz="2700" b="1" dirty="0" err="1" smtClean="0"/>
              <a:t>Blatt</a:t>
            </a:r>
            <a:r>
              <a:rPr lang="en-US" sz="2700" b="1" dirty="0" smtClean="0"/>
              <a:t> 1992, Friedman Et Al. 1992, Lewis And </a:t>
            </a:r>
            <a:r>
              <a:rPr lang="en-US" sz="2700" b="1" dirty="0" err="1" smtClean="0"/>
              <a:t>Mcconchie</a:t>
            </a:r>
            <a:r>
              <a:rPr lang="en-US" sz="2700" b="1" dirty="0" smtClean="0"/>
              <a:t> </a:t>
            </a:r>
          </a:p>
          <a:p>
            <a:pPr algn="l"/>
            <a:r>
              <a:rPr lang="en-US" sz="2700" b="1" dirty="0" smtClean="0"/>
              <a:t>1993; Boggs 1995; Reading 1996; </a:t>
            </a:r>
            <a:r>
              <a:rPr lang="en-US" sz="2700" b="1" dirty="0" err="1" smtClean="0"/>
              <a:t>Leeder</a:t>
            </a:r>
            <a:r>
              <a:rPr lang="en-US" sz="2700" b="1" dirty="0" smtClean="0"/>
              <a:t> 1999; </a:t>
            </a:r>
            <a:r>
              <a:rPr lang="en-US" sz="2700" b="1" dirty="0" err="1" smtClean="0"/>
              <a:t>Miali</a:t>
            </a:r>
            <a:r>
              <a:rPr lang="en-US" sz="2700" b="1" dirty="0" smtClean="0"/>
              <a:t> </a:t>
            </a:r>
          </a:p>
          <a:p>
            <a:pPr algn="l"/>
            <a:r>
              <a:rPr lang="en-US" sz="2700" b="1" dirty="0" smtClean="0"/>
              <a:t>2000; </a:t>
            </a:r>
            <a:r>
              <a:rPr lang="en-US" sz="2700" b="1" dirty="0" err="1" smtClean="0"/>
              <a:t>Einsele</a:t>
            </a:r>
            <a:r>
              <a:rPr lang="en-US" sz="2700" b="1" dirty="0" smtClean="0"/>
              <a:t> 2000)</a:t>
            </a:r>
            <a:endParaRPr lang="ar-SA" sz="27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</TotalTime>
  <Words>1055</Words>
  <Application>Microsoft Office PowerPoint</Application>
  <PresentationFormat>عرض على الشاشة (3:4)‏</PresentationFormat>
  <Paragraphs>100</Paragraphs>
  <Slides>22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3</vt:i4>
      </vt:variant>
      <vt:variant>
        <vt:lpstr>عناوين الشرائح</vt:lpstr>
      </vt:variant>
      <vt:variant>
        <vt:i4>22</vt:i4>
      </vt:variant>
    </vt:vector>
  </HeadingPairs>
  <TitlesOfParts>
    <vt:vector size="25" baseType="lpstr">
      <vt:lpstr>سمة Office</vt:lpstr>
      <vt:lpstr>1_سمة Office</vt:lpstr>
      <vt:lpstr>2_سمة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MAZIN</dc:creator>
  <cp:lastModifiedBy>MAZIN</cp:lastModifiedBy>
  <cp:revision>42</cp:revision>
  <dcterms:created xsi:type="dcterms:W3CDTF">2013-09-30T19:51:24Z</dcterms:created>
  <dcterms:modified xsi:type="dcterms:W3CDTF">2013-10-28T19:46:35Z</dcterms:modified>
</cp:coreProperties>
</file>